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01" r:id="rId5"/>
    <p:sldMasterId id="2147493627" r:id="rId6"/>
    <p:sldMasterId id="2147493654" r:id="rId7"/>
    <p:sldMasterId id="2147493663" r:id="rId8"/>
    <p:sldMasterId id="2147493672" r:id="rId9"/>
    <p:sldMasterId id="2147493681" r:id="rId10"/>
    <p:sldMasterId id="2147493695" r:id="rId11"/>
  </p:sldMasterIdLst>
  <p:notesMasterIdLst>
    <p:notesMasterId r:id="rId94"/>
  </p:notesMasterIdLst>
  <p:handoutMasterIdLst>
    <p:handoutMasterId r:id="rId95"/>
  </p:handoutMasterIdLst>
  <p:sldIdLst>
    <p:sldId id="2142532319" r:id="rId12"/>
    <p:sldId id="854" r:id="rId13"/>
    <p:sldId id="1097" r:id="rId14"/>
    <p:sldId id="824" r:id="rId15"/>
    <p:sldId id="1052" r:id="rId16"/>
    <p:sldId id="935" r:id="rId17"/>
    <p:sldId id="996" r:id="rId18"/>
    <p:sldId id="895" r:id="rId19"/>
    <p:sldId id="1098" r:id="rId20"/>
    <p:sldId id="350" r:id="rId21"/>
    <p:sldId id="342" r:id="rId22"/>
    <p:sldId id="2142532308" r:id="rId23"/>
    <p:sldId id="1211" r:id="rId24"/>
    <p:sldId id="1212" r:id="rId25"/>
    <p:sldId id="351" r:id="rId26"/>
    <p:sldId id="352" r:id="rId27"/>
    <p:sldId id="353" r:id="rId28"/>
    <p:sldId id="1099" r:id="rId29"/>
    <p:sldId id="2142532307" r:id="rId30"/>
    <p:sldId id="1018" r:id="rId31"/>
    <p:sldId id="1019" r:id="rId32"/>
    <p:sldId id="1057" r:id="rId33"/>
    <p:sldId id="1020" r:id="rId34"/>
    <p:sldId id="2142532309" r:id="rId35"/>
    <p:sldId id="1026" r:id="rId36"/>
    <p:sldId id="1022" r:id="rId37"/>
    <p:sldId id="359" r:id="rId38"/>
    <p:sldId id="2142532311" r:id="rId39"/>
    <p:sldId id="988" r:id="rId40"/>
    <p:sldId id="1040" r:id="rId41"/>
    <p:sldId id="1089" r:id="rId42"/>
    <p:sldId id="1090" r:id="rId43"/>
    <p:sldId id="1091" r:id="rId44"/>
    <p:sldId id="1092" r:id="rId45"/>
    <p:sldId id="2142532310" r:id="rId46"/>
    <p:sldId id="1093" r:id="rId47"/>
    <p:sldId id="1094" r:id="rId48"/>
    <p:sldId id="1095" r:id="rId49"/>
    <p:sldId id="1096" r:id="rId50"/>
    <p:sldId id="922" r:id="rId51"/>
    <p:sldId id="2142532312" r:id="rId52"/>
    <p:sldId id="354" r:id="rId53"/>
    <p:sldId id="2142532313" r:id="rId54"/>
    <p:sldId id="2142532298" r:id="rId55"/>
    <p:sldId id="1078" r:id="rId56"/>
    <p:sldId id="984" r:id="rId57"/>
    <p:sldId id="985" r:id="rId58"/>
    <p:sldId id="362" r:id="rId59"/>
    <p:sldId id="363" r:id="rId60"/>
    <p:sldId id="2142532314" r:id="rId61"/>
    <p:sldId id="388" r:id="rId62"/>
    <p:sldId id="389" r:id="rId63"/>
    <p:sldId id="390" r:id="rId64"/>
    <p:sldId id="391" r:id="rId65"/>
    <p:sldId id="392" r:id="rId66"/>
    <p:sldId id="393" r:id="rId67"/>
    <p:sldId id="394" r:id="rId68"/>
    <p:sldId id="2142532315" r:id="rId69"/>
    <p:sldId id="364" r:id="rId70"/>
    <p:sldId id="366" r:id="rId71"/>
    <p:sldId id="1044" r:id="rId72"/>
    <p:sldId id="365" r:id="rId73"/>
    <p:sldId id="367" r:id="rId74"/>
    <p:sldId id="404" r:id="rId75"/>
    <p:sldId id="2142532316" r:id="rId76"/>
    <p:sldId id="563" r:id="rId77"/>
    <p:sldId id="564" r:id="rId78"/>
    <p:sldId id="565" r:id="rId79"/>
    <p:sldId id="566" r:id="rId80"/>
    <p:sldId id="567" r:id="rId81"/>
    <p:sldId id="568" r:id="rId82"/>
    <p:sldId id="440" r:id="rId83"/>
    <p:sldId id="447" r:id="rId84"/>
    <p:sldId id="448" r:id="rId85"/>
    <p:sldId id="449" r:id="rId86"/>
    <p:sldId id="1005" r:id="rId87"/>
    <p:sldId id="2142532317" r:id="rId88"/>
    <p:sldId id="1058" r:id="rId89"/>
    <p:sldId id="997" r:id="rId90"/>
    <p:sldId id="2142532318" r:id="rId91"/>
    <p:sldId id="1059" r:id="rId92"/>
    <p:sldId id="1050"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21"/>
    <p:restoredTop sz="96793"/>
  </p:normalViewPr>
  <p:slideViewPr>
    <p:cSldViewPr snapToObjects="1">
      <p:cViewPr varScale="1">
        <p:scale>
          <a:sx n="206" d="100"/>
          <a:sy n="206" d="100"/>
        </p:scale>
        <p:origin x="52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handoutMaster" Target="handoutMasters/handoutMaster1.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56E05-FFBA-BD7B-9A3D-35940D6E05C8}"/>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9773044-2911-4664-0BA8-8BE61A0A757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AF59CE92-6FEE-2EEB-A039-50D0C2397C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9257CF98-7EE9-C8C4-4A09-3A80EEA284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545970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271164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126681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100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42C8-4EE3-30B8-1134-2039485F718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925BEE7-AD43-E5F2-CB65-77D9D166E13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02F525F7-A948-2AB7-FC2E-7F90E9695E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6CB8131-2683-5BB8-FB08-5EE14CEB09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8933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02D03-71BE-A4B6-DE6C-131F18953966}"/>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FCF2E1D-32A4-F66D-D2EB-1D9F5A66F3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21CCFF95-01D4-1AFB-0F79-307413DAAE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63EC131-5013-E681-6B26-E85328EEB3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41</a:t>
            </a:fld>
            <a:endParaRPr lang="en-US" altLang="en-US"/>
          </a:p>
        </p:txBody>
      </p:sp>
    </p:spTree>
    <p:extLst>
      <p:ext uri="{BB962C8B-B14F-4D97-AF65-F5344CB8AC3E}">
        <p14:creationId xmlns:p14="http://schemas.microsoft.com/office/powerpoint/2010/main" val="2311437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417513" y="703263"/>
            <a:ext cx="6162675"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A5A8-003B-F492-8EB5-A1E5A9BF7EC3}"/>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3FDFEF9-8331-FC81-CB8E-1E351FE66CA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32006427-FF74-B798-AE99-D2F5EC43F2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C18AD2E-11C3-81A1-DC7C-5A4819857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85093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56198-61A1-3397-8469-90FE6AB37821}"/>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F48C625-3BAC-2CBB-7D38-C86E888CCB6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EA92AA11-8364-F88C-7C72-A352F0208E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639E284A-1124-463E-CCBB-4B02C4C5FF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extLst>
      <p:ext uri="{BB962C8B-B14F-4D97-AF65-F5344CB8AC3E}">
        <p14:creationId xmlns:p14="http://schemas.microsoft.com/office/powerpoint/2010/main" val="20910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43D8-D423-8BB2-B035-97532A384DD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23D839F-4408-D6C6-9B19-31F846EF4E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EA954178-F219-9481-16FE-5195820C84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371CB102-E167-44BD-BD74-8042B7F9EC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39195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2FCE-BC30-F1E9-0840-31C03B40438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862C664-A89C-4D0D-C55A-DF52B988AD1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DBBC9B7-D1DC-78E7-D1FE-153ED8C28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1433C73-F63F-6203-E0AE-08F80D2218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64512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794188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27541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95476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1699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0535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8049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0778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648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63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46592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21758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794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E975-93ED-A54A-5921-D9205B4EB9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8FCC602-326F-0367-8CD3-BBB281C29E6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BCE2248C-98EE-717A-4ECB-D5E53E14D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B96C0FA-CC90-1695-6361-0C0C720A2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25135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837109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953644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893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40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00330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448869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47374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806747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587312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89894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30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3767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5395760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24530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5369962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453390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398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4812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5244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789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104234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938115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691643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1906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70108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16200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88166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2852862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309092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17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89137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651706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822501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268229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386166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61838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62907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468819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493277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5082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060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8.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3: ER, Relational, SQL (II)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62396699"/>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32180274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23190"/>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 id="2147493689" r:id="rId8"/>
    <p:sldLayoutId id="2147493690" r:id="rId9"/>
    <p:sldLayoutId id="2147493691" r:id="rId10"/>
    <p:sldLayoutId id="2147493692" r:id="rId11"/>
    <p:sldLayoutId id="2147493693" r:id="rId12"/>
    <p:sldLayoutId id="2147493694"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676460"/>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hyperlink" Target="https://github.com/jeffreylancaster/game-of-thrones" TargetMode="Externa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hyperlink" Target="https://docs.oracle.com/javadb/10.8.3.0/ref/rrefsqljnaturaljoin.htm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6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C249D-DDF4-867A-E367-998FA4EE349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E7BC7B1-C25A-3A5C-556F-931FCC76F301}"/>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5B4AC576-298A-3820-5832-A9DF061A681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C4C4E816-25FF-E88F-2C31-BDF0674D41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50B70397-ABD5-0E45-9CAE-A3A898D6985F}"/>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3: ER, Relational, SQL (II)</a:t>
            </a:r>
          </a:p>
        </p:txBody>
      </p:sp>
      <p:sp>
        <p:nvSpPr>
          <p:cNvPr id="3077" name="TextBox 10">
            <a:extLst>
              <a:ext uri="{FF2B5EF4-FFF2-40B4-BE49-F238E27FC236}">
                <a16:creationId xmlns:a16="http://schemas.microsoft.com/office/drawing/2014/main" id="{E56A0D67-A65F-05E6-96A6-372E0BF6D7D9}"/>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7DF3EA46-0962-6AE8-F71D-64CACFF91FB3}"/>
              </a:ext>
            </a:extLst>
          </p:cNvPr>
          <p:cNvSpPr/>
          <p:nvPr/>
        </p:nvSpPr>
        <p:spPr>
          <a:xfrm>
            <a:off x="1219200" y="438150"/>
            <a:ext cx="6019802" cy="4177366"/>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Away from office hours</a:t>
            </a:r>
            <a:br>
              <a:rPr lang="en-US" sz="2800" dirty="0"/>
            </a:br>
            <a:r>
              <a:rPr lang="en-US" sz="2800" dirty="0"/>
              <a:t>for a few minutes.</a:t>
            </a:r>
          </a:p>
        </p:txBody>
      </p:sp>
    </p:spTree>
    <p:extLst>
      <p:ext uri="{BB962C8B-B14F-4D97-AF65-F5344CB8AC3E}">
        <p14:creationId xmlns:p14="http://schemas.microsoft.com/office/powerpoint/2010/main" val="233590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DFF87BDB-2FE8-1B31-0DAD-F02B9E66B85E}"/>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Schema Diagram for University Database</a:t>
            </a:r>
          </a:p>
        </p:txBody>
      </p:sp>
      <p:pic>
        <p:nvPicPr>
          <p:cNvPr id="21505" name="Picture 1" descr="C:\Users\as668\Desktop\2_09.jpg"/>
          <p:cNvPicPr>
            <a:picLocks noChangeAspect="1" noChangeArrowheads="1"/>
          </p:cNvPicPr>
          <p:nvPr/>
        </p:nvPicPr>
        <p:blipFill>
          <a:blip r:embed="rId2"/>
          <a:srcRect/>
          <a:stretch>
            <a:fillRect/>
          </a:stretch>
        </p:blipFill>
        <p:spPr bwMode="auto">
          <a:xfrm>
            <a:off x="1066800" y="742950"/>
            <a:ext cx="6483660" cy="3886348"/>
          </a:xfrm>
          <a:prstGeom prst="rect">
            <a:avLst/>
          </a:prstGeom>
          <a:noFill/>
        </p:spPr>
      </p:pic>
      <p:sp>
        <p:nvSpPr>
          <p:cNvPr id="2" name="Rounded Rectangle 1">
            <a:extLst>
              <a:ext uri="{FF2B5EF4-FFF2-40B4-BE49-F238E27FC236}">
                <a16:creationId xmlns:a16="http://schemas.microsoft.com/office/drawing/2014/main" id="{BA786CFE-415D-CC2C-BE37-4839F03408FB}"/>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AAB98-EE76-1881-96E4-697B6C7B3877}"/>
              </a:ext>
            </a:extLst>
          </p:cNvPr>
          <p:cNvSpPr>
            <a:spLocks noGrp="1"/>
          </p:cNvSpPr>
          <p:nvPr>
            <p:ph idx="1"/>
          </p:nvPr>
        </p:nvSpPr>
        <p:spPr>
          <a:xfrm>
            <a:off x="67491" y="552450"/>
            <a:ext cx="3962400" cy="4038600"/>
          </a:xfrm>
        </p:spPr>
        <p:txBody>
          <a:bodyPr/>
          <a:lstStyle/>
          <a:p>
            <a:r>
              <a:rPr lang="en-US" sz="1800" dirty="0"/>
              <a:t>Reverse engineering seems to have made some mistakes.</a:t>
            </a:r>
          </a:p>
          <a:p>
            <a:r>
              <a:rPr lang="en-US" sz="1800" dirty="0"/>
              <a:t>But, notice that sometimes:</a:t>
            </a:r>
          </a:p>
          <a:p>
            <a:pPr lvl="1"/>
            <a:r>
              <a:rPr lang="en-US" sz="1600" dirty="0"/>
              <a:t>Relationship are foreign keys,</a:t>
            </a:r>
            <a:br>
              <a:rPr lang="en-US" sz="1600" dirty="0"/>
            </a:br>
            <a:r>
              <a:rPr lang="en-US" sz="1600" dirty="0"/>
              <a:t>e.g. Section-Classroom</a:t>
            </a:r>
          </a:p>
          <a:p>
            <a:pPr lvl="1"/>
            <a:r>
              <a:rPr lang="en-US" sz="1600" dirty="0"/>
              <a:t>Are something else, e.g.</a:t>
            </a:r>
            <a:br>
              <a:rPr lang="en-US" sz="1600" dirty="0"/>
            </a:br>
            <a:r>
              <a:rPr lang="en-US" sz="1600" dirty="0"/>
              <a:t>Advisor</a:t>
            </a:r>
          </a:p>
          <a:p>
            <a:r>
              <a:rPr lang="en-US" sz="1800" dirty="0"/>
              <a:t>This something else is called</a:t>
            </a:r>
            <a:br>
              <a:rPr lang="en-US" sz="1800" dirty="0"/>
            </a:br>
            <a:r>
              <a:rPr lang="en-US" sz="1800" dirty="0"/>
              <a:t>and Associative Entity.</a:t>
            </a:r>
          </a:p>
          <a:p>
            <a:r>
              <a:rPr lang="en-US" sz="1800" dirty="0"/>
              <a:t>SQL requires and Associative Entity if</a:t>
            </a:r>
          </a:p>
          <a:p>
            <a:pPr lvl="1"/>
            <a:r>
              <a:rPr lang="en-US" sz="1600" dirty="0"/>
              <a:t>The relationship is many-to-many.</a:t>
            </a:r>
          </a:p>
          <a:p>
            <a:pPr lvl="1"/>
            <a:r>
              <a:rPr lang="en-US" sz="1600" dirty="0"/>
              <a:t>There are properties on the relationships.</a:t>
            </a:r>
          </a:p>
        </p:txBody>
      </p:sp>
      <p:sp>
        <p:nvSpPr>
          <p:cNvPr id="3" name="Title 2">
            <a:extLst>
              <a:ext uri="{FF2B5EF4-FFF2-40B4-BE49-F238E27FC236}">
                <a16:creationId xmlns:a16="http://schemas.microsoft.com/office/drawing/2014/main" id="{836BE671-BFC1-3D9B-8FFE-751A3099B383}"/>
              </a:ext>
            </a:extLst>
          </p:cNvPr>
          <p:cNvSpPr>
            <a:spLocks noGrp="1"/>
          </p:cNvSpPr>
          <p:nvPr>
            <p:ph type="title"/>
          </p:nvPr>
        </p:nvSpPr>
        <p:spPr/>
        <p:txBody>
          <a:bodyPr/>
          <a:lstStyle/>
          <a:p>
            <a:r>
              <a:rPr lang="en-US" dirty="0"/>
              <a:t>Some Observations</a:t>
            </a:r>
          </a:p>
        </p:txBody>
      </p:sp>
      <p:pic>
        <p:nvPicPr>
          <p:cNvPr id="4" name="Picture 3">
            <a:extLst>
              <a:ext uri="{FF2B5EF4-FFF2-40B4-BE49-F238E27FC236}">
                <a16:creationId xmlns:a16="http://schemas.microsoft.com/office/drawing/2014/main" id="{639EDAEE-0497-8B33-36E6-718A988F895A}"/>
              </a:ext>
            </a:extLst>
          </p:cNvPr>
          <p:cNvPicPr>
            <a:picLocks noChangeAspect="1"/>
          </p:cNvPicPr>
          <p:nvPr/>
        </p:nvPicPr>
        <p:blipFill>
          <a:blip r:embed="rId2"/>
          <a:stretch>
            <a:fillRect/>
          </a:stretch>
        </p:blipFill>
        <p:spPr>
          <a:xfrm>
            <a:off x="4190394" y="222255"/>
            <a:ext cx="4904700" cy="4171950"/>
          </a:xfrm>
          <a:prstGeom prst="rect">
            <a:avLst/>
          </a:prstGeom>
        </p:spPr>
      </p:pic>
      <p:sp>
        <p:nvSpPr>
          <p:cNvPr id="5" name="Rounded Rectangle 4">
            <a:extLst>
              <a:ext uri="{FF2B5EF4-FFF2-40B4-BE49-F238E27FC236}">
                <a16:creationId xmlns:a16="http://schemas.microsoft.com/office/drawing/2014/main" id="{4BB84F38-E79A-0177-01B0-61E82323A734}"/>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212512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
        <p:nvSpPr>
          <p:cNvPr id="5" name="Rounded Rectangle 4">
            <a:extLst>
              <a:ext uri="{FF2B5EF4-FFF2-40B4-BE49-F238E27FC236}">
                <a16:creationId xmlns:a16="http://schemas.microsoft.com/office/drawing/2014/main" id="{F64915EB-CDC0-DBA7-784E-5CF9F8C5585C}"/>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612897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
        <p:nvSpPr>
          <p:cNvPr id="8" name="Rounded Rectangle 7">
            <a:extLst>
              <a:ext uri="{FF2B5EF4-FFF2-40B4-BE49-F238E27FC236}">
                <a16:creationId xmlns:a16="http://schemas.microsoft.com/office/drawing/2014/main" id="{634681D8-8F55-9A04-46C6-AE6BB5DE7A28}"/>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5899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C5A3B4B6-95F9-AA06-226C-D54D198D2226}"/>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682419E4-7DC3-BBB3-1A44-A994F09771A9}"/>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
        <p:nvSpPr>
          <p:cNvPr id="2" name="Rounded Rectangle 1">
            <a:extLst>
              <a:ext uri="{FF2B5EF4-FFF2-40B4-BE49-F238E27FC236}">
                <a16:creationId xmlns:a16="http://schemas.microsoft.com/office/drawing/2014/main" id="{7090E812-97B4-272D-7F62-B5177CA0367E}"/>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25DAA567-4CE4-D5D7-6D06-D09D8751FB63}"/>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
        <p:nvSpPr>
          <p:cNvPr id="2" name="Rounded Rectangle 1">
            <a:extLst>
              <a:ext uri="{FF2B5EF4-FFF2-40B4-BE49-F238E27FC236}">
                <a16:creationId xmlns:a16="http://schemas.microsoft.com/office/drawing/2014/main" id="{863AA89E-C621-49F8-777F-F6363F9B687B}"/>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3: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8050" y="1384863"/>
            <a:ext cx="9144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Apply to –</a:t>
            </a:r>
          </a:p>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hlinkClick r:id="rId5"/>
              </a:rPr>
              <a:t>https://github.com/jeffreylancaster/game-of-thrones</a:t>
            </a:r>
            <a:br>
              <a:rPr lang="en-US" altLang="en-US" sz="2800" i="1" dirty="0">
                <a:solidFill>
                  <a:schemeClr val="bg1"/>
                </a:solidFill>
              </a:rPr>
            </a:br>
            <a:r>
              <a:rPr lang="en-US" altLang="en-US" sz="2800" i="1" dirty="0">
                <a:solidFill>
                  <a:schemeClr val="bg1"/>
                </a:solidFill>
              </a:rPr>
              <a:t>~/Dropbox/000/000-Data/</a:t>
            </a:r>
            <a:r>
              <a:rPr lang="en-US" altLang="en-US" sz="2800" i="1" dirty="0" err="1">
                <a:solidFill>
                  <a:schemeClr val="bg1"/>
                </a:solidFill>
              </a:rPr>
              <a:t>GoT</a:t>
            </a:r>
            <a:br>
              <a:rPr lang="en-US" altLang="en-US" sz="2800" i="1" dirty="0">
                <a:solidFill>
                  <a:schemeClr val="bg1"/>
                </a:solidFill>
              </a:rPr>
            </a:br>
            <a:endParaRPr lang="en-US" altLang="en-US" i="1" dirty="0">
              <a:solidFill>
                <a:schemeClr val="bg1"/>
              </a:solidFill>
            </a:endParaRP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2557726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C004-A9F9-76DB-071A-0955934338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BF6BC2-1FCF-B2D4-418E-95059C3DE14A}"/>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D4B0AA5B-95C0-A2E4-6BE6-C192830E797D}"/>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C6FA0AAD-21BC-8EDD-EC69-63576DF2ED56}"/>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B1B2A06-2A49-BD4A-BFD2-B6A919F918DE}"/>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8CB2CEE0-7255-461E-F4D9-27ED20762DB8}"/>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44FB55EA-B675-DD86-E240-A7D750B1B91F}"/>
              </a:ext>
            </a:extLst>
          </p:cNvPr>
          <p:cNvSpPr/>
          <p:nvPr/>
        </p:nvSpPr>
        <p:spPr>
          <a:xfrm>
            <a:off x="138937" y="544119"/>
            <a:ext cx="8666629" cy="400883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Show JSON files and explain.</a:t>
            </a:r>
          </a:p>
          <a:p>
            <a:pPr marL="285750" indent="-285750">
              <a:buFont typeface="Arial" panose="020B0604020202020204" pitchFamily="34" charset="0"/>
              <a:buChar char="•"/>
            </a:pPr>
            <a:r>
              <a:rPr lang="en-US" sz="1400" dirty="0"/>
              <a:t>Draw diagrams in </a:t>
            </a:r>
            <a:r>
              <a:rPr lang="en-US" sz="1400" dirty="0" err="1"/>
              <a:t>Lucidchart</a:t>
            </a:r>
            <a:r>
              <a:rPr lang="en-US" sz="1400" dirty="0"/>
              <a:t> for </a:t>
            </a:r>
          </a:p>
          <a:p>
            <a:pPr marL="742950" lvl="1" indent="-285750">
              <a:buFont typeface="Arial" panose="020B0604020202020204" pitchFamily="34" charset="0"/>
              <a:buChar char="•"/>
            </a:pPr>
            <a:r>
              <a:rPr lang="en-US" sz="1400" dirty="0" err="1"/>
              <a:t>GoT</a:t>
            </a:r>
            <a:r>
              <a:rPr lang="en-US" sz="1400" dirty="0"/>
              <a:t>: character, season, episode, scene and the relationships.</a:t>
            </a:r>
          </a:p>
          <a:p>
            <a:pPr marL="742950" lvl="1" indent="-285750">
              <a:buFont typeface="Arial" panose="020B0604020202020204" pitchFamily="34" charset="0"/>
              <a:buChar char="•"/>
            </a:pPr>
            <a:r>
              <a:rPr lang="en-US" sz="1400" dirty="0"/>
              <a:t>IMDB: </a:t>
            </a:r>
            <a:r>
              <a:rPr lang="en-US" sz="1400" dirty="0" err="1"/>
              <a:t>namebasic</a:t>
            </a:r>
            <a:r>
              <a:rPr lang="en-US" sz="1400" dirty="0"/>
              <a:t>, titles, </a:t>
            </a:r>
            <a:r>
              <a:rPr lang="en-US" sz="1400" dirty="0" err="1"/>
              <a:t>knownFor</a:t>
            </a:r>
            <a:r>
              <a:rPr lang="en-US" sz="1400" dirty="0"/>
              <a:t> corrected, </a:t>
            </a:r>
            <a:r>
              <a:rPr lang="en-US" sz="1400" dirty="0" err="1"/>
              <a:t>titlePrincipals</a:t>
            </a:r>
            <a:r>
              <a:rPr lang="en-US" sz="1400" dirty="0"/>
              <a:t>, etc.</a:t>
            </a:r>
          </a:p>
          <a:p>
            <a:pPr marL="285750" indent="-285750">
              <a:buFont typeface="Arial" panose="020B0604020202020204" pitchFamily="34" charset="0"/>
              <a:buChar char="•"/>
            </a:pPr>
            <a:r>
              <a:rPr lang="en-US" sz="1400" dirty="0"/>
              <a:t>Loading this data into relational is a bear.</a:t>
            </a:r>
          </a:p>
          <a:p>
            <a:pPr marL="742950" lvl="1" indent="-285750">
              <a:buFont typeface="Arial" panose="020B0604020202020204" pitchFamily="34" charset="0"/>
              <a:buChar char="•"/>
            </a:pPr>
            <a:r>
              <a:rPr lang="en-US" sz="1400" dirty="0" err="1"/>
              <a:t>GoT</a:t>
            </a:r>
            <a:r>
              <a:rPr lang="en-US" sz="1400" dirty="0"/>
              <a:t>:</a:t>
            </a:r>
          </a:p>
          <a:p>
            <a:pPr marL="1200150" lvl="2" indent="-285750">
              <a:buFont typeface="Arial" panose="020B0604020202020204" pitchFamily="34" charset="0"/>
              <a:buChar char="•"/>
            </a:pPr>
            <a:r>
              <a:rPr lang="en-US" sz="1400" dirty="0"/>
              <a:t>The data is nested document format.</a:t>
            </a:r>
          </a:p>
          <a:p>
            <a:pPr marL="1200150" lvl="2" indent="-285750">
              <a:buFont typeface="Arial" panose="020B0604020202020204" pitchFamily="34" charset="0"/>
              <a:buChar char="•"/>
            </a:pPr>
            <a:r>
              <a:rPr lang="en-US" sz="1400" dirty="0"/>
              <a:t>Relational is tables.</a:t>
            </a:r>
          </a:p>
          <a:p>
            <a:pPr marL="1200150" lvl="2" indent="-285750">
              <a:buFont typeface="Arial" panose="020B0604020202020204" pitchFamily="34" charset="0"/>
              <a:buChar char="•"/>
            </a:pPr>
            <a:r>
              <a:rPr lang="en-US" sz="1400" dirty="0"/>
              <a:t>It is doable but requires code and pipelines.</a:t>
            </a:r>
          </a:p>
          <a:p>
            <a:pPr marL="1200150" lvl="2" indent="-285750">
              <a:buFont typeface="Arial" panose="020B0604020202020204" pitchFamily="34" charset="0"/>
              <a:buChar char="•"/>
            </a:pPr>
            <a:r>
              <a:rPr lang="en-US" sz="1400" dirty="0"/>
              <a:t>I will give you the uncleaned up relational for HW2</a:t>
            </a:r>
          </a:p>
          <a:p>
            <a:pPr marL="742950" lvl="1" indent="-285750">
              <a:buFont typeface="Arial" panose="020B0604020202020204" pitchFamily="34" charset="0"/>
              <a:buChar char="•"/>
            </a:pPr>
            <a:r>
              <a:rPr lang="en-US" sz="1400" dirty="0"/>
              <a:t>IMDB:</a:t>
            </a:r>
          </a:p>
          <a:p>
            <a:pPr marL="1200150" lvl="2" indent="-285750">
              <a:buFont typeface="Arial" panose="020B0604020202020204" pitchFamily="34" charset="0"/>
              <a:buChar char="•"/>
            </a:pPr>
            <a:r>
              <a:rPr lang="en-US" sz="1400" dirty="0"/>
              <a:t>Datasets are very large for a personal/laptop.</a:t>
            </a:r>
          </a:p>
          <a:p>
            <a:pPr marL="1200150" lvl="2" indent="-285750">
              <a:buFont typeface="Arial" panose="020B0604020202020204" pitchFamily="34" charset="0"/>
              <a:buChar char="•"/>
            </a:pPr>
            <a:r>
              <a:rPr lang="en-US" sz="1400" dirty="0"/>
              <a:t>Many non-atomic columns.</a:t>
            </a:r>
          </a:p>
          <a:p>
            <a:pPr marL="1200150" lvl="2" indent="-285750">
              <a:buFont typeface="Arial" panose="020B0604020202020204" pitchFamily="34" charset="0"/>
              <a:buChar char="•"/>
            </a:pPr>
            <a:r>
              <a:rPr lang="en-US" sz="1400" dirty="0"/>
              <a:t>/Users/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322046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a:t>
            </a:r>
            <a:br>
              <a:rPr lang="en-US" altLang="en-US" sz="2800" i="1" dirty="0">
                <a:solidFill>
                  <a:schemeClr val="bg1"/>
                </a:solidFill>
              </a:rPr>
            </a:br>
            <a:r>
              <a:rPr lang="en-US" altLang="en-US" sz="2800" i="1" dirty="0">
                <a:solidFill>
                  <a:schemeClr val="bg1"/>
                </a:solidFill>
              </a:rPr>
              <a:t>Rename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426072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
        <p:nvSpPr>
          <p:cNvPr id="2" name="Rounded Rectangle 1">
            <a:extLst>
              <a:ext uri="{FF2B5EF4-FFF2-40B4-BE49-F238E27FC236}">
                <a16:creationId xmlns:a16="http://schemas.microsoft.com/office/drawing/2014/main" id="{8C6A240A-2283-A7F3-95CE-80DF6DD07BAE}"/>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67066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E1005-124E-F7E7-449D-7279380373D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712DDE3-B5FF-6F05-4A71-8EFE3FB9E6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5567EF28-EE93-466C-40FC-25EDD3A73A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0F507E10-7F58-6BEE-7AD8-7FC97A84BE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A25AD1BC-22B2-A616-2F39-FFEAEE293DAA}"/>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Operators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 with JOIN</a:t>
            </a:r>
          </a:p>
        </p:txBody>
      </p:sp>
      <p:sp>
        <p:nvSpPr>
          <p:cNvPr id="8" name="TextBox 9">
            <a:extLst>
              <a:ext uri="{FF2B5EF4-FFF2-40B4-BE49-F238E27FC236}">
                <a16:creationId xmlns:a16="http://schemas.microsoft.com/office/drawing/2014/main" id="{D9D4C5FD-C7F2-EAB0-C7D6-92830602AAE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2276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28522" y="532358"/>
            <a:ext cx="5641481" cy="4154984"/>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because they may be common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internships/job interview questions.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ounded Rectangle 4">
            <a:extLst>
              <a:ext uri="{FF2B5EF4-FFF2-40B4-BE49-F238E27FC236}">
                <a16:creationId xmlns:a16="http://schemas.microsoft.com/office/drawing/2014/main" id="{0272037C-3EEA-1F7D-2BD2-969DA77F36CF}"/>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904607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FA15-4BA8-905B-3CBE-4C3A9B90A2C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E4EC69F-32BE-79C4-4550-6B7C79F0E0C3}"/>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16F287B-3F87-6D75-8372-2D7043CA790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D38C916E-5B14-817B-CF76-9DC7F240CB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842C2C4-846A-16C7-8CA7-E4B53C6EEECD}"/>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3: ER, Relational, SQL (II)</a:t>
            </a:r>
          </a:p>
        </p:txBody>
      </p:sp>
      <p:sp>
        <p:nvSpPr>
          <p:cNvPr id="3077" name="TextBox 10">
            <a:extLst>
              <a:ext uri="{FF2B5EF4-FFF2-40B4-BE49-F238E27FC236}">
                <a16:creationId xmlns:a16="http://schemas.microsoft.com/office/drawing/2014/main" id="{CCA5E9BB-1CA3-AC5D-DE87-9585793B887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5F16740-0DAA-842C-E25F-77A97026879E}"/>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566737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92A77-DEBF-445E-AF0A-457F33AD0251}"/>
              </a:ext>
            </a:extLst>
          </p:cNvPr>
          <p:cNvSpPr>
            <a:spLocks noGrp="1"/>
          </p:cNvSpPr>
          <p:nvPr>
            <p:ph idx="1"/>
          </p:nvPr>
        </p:nvSpPr>
        <p:spPr/>
        <p:txBody>
          <a:bodyPr/>
          <a:lstStyle/>
          <a:p>
            <a:r>
              <a:rPr lang="en-US" b="0" i="0" dirty="0">
                <a:solidFill>
                  <a:srgbClr val="202124"/>
                </a:solidFill>
                <a:effectLst/>
                <a:latin typeface="Roboto" panose="02000000000000000000" pitchFamily="2" charset="0"/>
              </a:rPr>
              <a:t>“A NATURAL JOIN is </a:t>
            </a:r>
            <a:r>
              <a:rPr lang="en-US" b="1" i="0" dirty="0">
                <a:solidFill>
                  <a:srgbClr val="202124"/>
                </a:solidFill>
                <a:effectLst/>
                <a:latin typeface="Roboto" panose="02000000000000000000" pitchFamily="2" charset="0"/>
              </a:rPr>
              <a:t>a JOIN operation that creates an implicit join clause for you based on the common columns in the two tables being joined</a:t>
            </a:r>
            <a:r>
              <a:rPr lang="en-US" b="0" i="0" dirty="0">
                <a:solidFill>
                  <a:srgbClr val="202124"/>
                </a:solidFill>
                <a:effectLst/>
                <a:latin typeface="Roboto" panose="02000000000000000000" pitchFamily="2" charset="0"/>
              </a:rPr>
              <a:t>. Common columns are columns that have the same name in both tables.”</a:t>
            </a:r>
            <a:br>
              <a:rPr lang="en-US" b="0" i="0" dirty="0">
                <a:solidFill>
                  <a:srgbClr val="202124"/>
                </a:solidFill>
                <a:effectLst/>
                <a:latin typeface="Roboto" panose="02000000000000000000" pitchFamily="2" charset="0"/>
              </a:rPr>
            </a:br>
            <a:r>
              <a:rPr lang="en-US" b="0" i="0" dirty="0">
                <a:solidFill>
                  <a:srgbClr val="202124"/>
                </a:solidFill>
                <a:effectLst/>
                <a:latin typeface="Roboto" panose="02000000000000000000" pitchFamily="2" charset="0"/>
              </a:rPr>
              <a:t>(</a:t>
            </a:r>
            <a:r>
              <a:rPr lang="en-US" b="0" i="0" dirty="0">
                <a:solidFill>
                  <a:srgbClr val="202124"/>
                </a:solidFill>
                <a:effectLst/>
                <a:latin typeface="Roboto" panose="02000000000000000000" pitchFamily="2" charset="0"/>
                <a:hlinkClick r:id="rId2"/>
              </a:rPr>
              <a:t>https://docs.oracle.com/javadb/10.8.3.0/ref/rrefsqljnaturaljoin.html</a:t>
            </a:r>
            <a:r>
              <a:rPr lang="en-US" b="0" i="0" dirty="0">
                <a:solidFill>
                  <a:srgbClr val="202124"/>
                </a:solidFill>
                <a:effectLst/>
                <a:latin typeface="Roboto" panose="02000000000000000000" pitchFamily="2" charset="0"/>
              </a:rPr>
              <a:t>)</a:t>
            </a:r>
          </a:p>
          <a:p>
            <a:endParaRPr lang="en-US" b="0" i="0" dirty="0">
              <a:solidFill>
                <a:srgbClr val="202124"/>
              </a:solidFill>
              <a:effectLst/>
              <a:latin typeface="Roboto" panose="02000000000000000000" pitchFamily="2" charset="0"/>
            </a:endParaRPr>
          </a:p>
          <a:p>
            <a:r>
              <a:rPr lang="en-US" dirty="0"/>
              <a:t>⨝ </a:t>
            </a:r>
            <a:r>
              <a:rPr lang="en-US" dirty="0">
                <a:sym typeface="Wingdings" panose="05000000000000000000" pitchFamily="2" charset="2"/>
              </a:rPr>
              <a:t> Natural Join in relational algebra.</a:t>
            </a:r>
          </a:p>
          <a:p>
            <a:endParaRPr lang="en-US" dirty="0">
              <a:sym typeface="Wingdings" panose="05000000000000000000" pitchFamily="2" charset="2"/>
            </a:endParaRPr>
          </a:p>
          <a:p>
            <a:r>
              <a:rPr lang="en-US" dirty="0">
                <a:sym typeface="Wingdings" panose="05000000000000000000" pitchFamily="2" charset="2"/>
              </a:rPr>
              <a:t>So, think about it …</a:t>
            </a:r>
          </a:p>
          <a:p>
            <a:pPr lvl="1"/>
            <a:r>
              <a:rPr lang="en-US" dirty="0">
                <a:sym typeface="Wingdings" panose="05000000000000000000" pitchFamily="2" charset="2"/>
              </a:rPr>
              <a:t>I showed you how to produce all possible pairs.</a:t>
            </a:r>
          </a:p>
          <a:p>
            <a:pPr lvl="1"/>
            <a:r>
              <a:rPr lang="en-US" dirty="0">
                <a:sym typeface="Wingdings" panose="05000000000000000000" pitchFamily="2" charset="2"/>
              </a:rPr>
              <a:t>I showed you how to produce all naturally matching pairs.</a:t>
            </a:r>
          </a:p>
          <a:p>
            <a:pPr lvl="1"/>
            <a:r>
              <a:rPr lang="en-US" dirty="0">
                <a:sym typeface="Wingdings" panose="05000000000000000000" pitchFamily="2" charset="2"/>
              </a:rPr>
              <a:t>Some simple set operations gives the anti-join.</a:t>
            </a:r>
          </a:p>
          <a:p>
            <a:pPr lvl="1"/>
            <a:endParaRPr lang="en-US" dirty="0"/>
          </a:p>
        </p:txBody>
      </p:sp>
      <p:sp>
        <p:nvSpPr>
          <p:cNvPr id="3" name="Title 2">
            <a:extLst>
              <a:ext uri="{FF2B5EF4-FFF2-40B4-BE49-F238E27FC236}">
                <a16:creationId xmlns:a16="http://schemas.microsoft.com/office/drawing/2014/main" id="{D058A38B-DE60-452E-B70D-F49E7A9B087A}"/>
              </a:ext>
            </a:extLst>
          </p:cNvPr>
          <p:cNvSpPr>
            <a:spLocks noGrp="1"/>
          </p:cNvSpPr>
          <p:nvPr>
            <p:ph type="title"/>
          </p:nvPr>
        </p:nvSpPr>
        <p:spPr/>
        <p:txBody>
          <a:bodyPr/>
          <a:lstStyle/>
          <a:p>
            <a:r>
              <a:rPr lang="en-US" dirty="0"/>
              <a:t>Some Terms</a:t>
            </a:r>
          </a:p>
        </p:txBody>
      </p:sp>
      <p:sp>
        <p:nvSpPr>
          <p:cNvPr id="4" name="Rounded Rectangle 3">
            <a:extLst>
              <a:ext uri="{FF2B5EF4-FFF2-40B4-BE49-F238E27FC236}">
                <a16:creationId xmlns:a16="http://schemas.microsoft.com/office/drawing/2014/main" id="{DB988F26-6666-0159-28B5-DA070BFEB22A}"/>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2839392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ounded Rectangle 4">
            <a:extLst>
              <a:ext uri="{FF2B5EF4-FFF2-40B4-BE49-F238E27FC236}">
                <a16:creationId xmlns:a16="http://schemas.microsoft.com/office/drawing/2014/main" id="{8E1B1AB7-E233-3672-5F44-573646FE2CBA}"/>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643248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a:xfrm>
            <a:off x="124012" y="552450"/>
            <a:ext cx="4066988" cy="4038600"/>
          </a:xfrm>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is I want:</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
        <p:nvSpPr>
          <p:cNvPr id="5" name="Rounded Rectangle 4">
            <a:extLst>
              <a:ext uri="{FF2B5EF4-FFF2-40B4-BE49-F238E27FC236}">
                <a16:creationId xmlns:a16="http://schemas.microsoft.com/office/drawing/2014/main" id="{F6DC097A-6586-4DE4-F413-E777814B69E0}"/>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2650860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9BE1A-D849-BEE7-CA33-95BEE00FC332}"/>
              </a:ext>
            </a:extLst>
          </p:cNvPr>
          <p:cNvSpPr>
            <a:spLocks noGrp="1"/>
          </p:cNvSpPr>
          <p:nvPr>
            <p:ph idx="1"/>
          </p:nvPr>
        </p:nvSpPr>
        <p:spPr/>
        <p:txBody>
          <a:bodyPr/>
          <a:lstStyle/>
          <a:p>
            <a:r>
              <a:rPr lang="en-US" dirty="0" err="1"/>
              <a:t>prereq</a:t>
            </a:r>
            <a:r>
              <a:rPr lang="en-US" dirty="0"/>
              <a:t> is interesting</a:t>
            </a:r>
          </a:p>
          <a:p>
            <a:pPr lvl="1"/>
            <a:r>
              <a:rPr lang="en-US" dirty="0"/>
              <a:t>All courses with </a:t>
            </a:r>
            <a:r>
              <a:rPr lang="en-US" dirty="0" err="1"/>
              <a:t>prereqs</a:t>
            </a:r>
            <a:r>
              <a:rPr lang="en-US" dirty="0"/>
              <a:t>.</a:t>
            </a:r>
          </a:p>
          <a:p>
            <a:pPr lvl="1"/>
            <a:r>
              <a:rPr lang="en-US" dirty="0"/>
              <a:t>All courses and </a:t>
            </a:r>
            <a:r>
              <a:rPr lang="en-US" dirty="0" err="1"/>
              <a:t>prereqs</a:t>
            </a:r>
            <a:r>
              <a:rPr lang="en-US" dirty="0"/>
              <a:t> even if it does not have a </a:t>
            </a:r>
            <a:r>
              <a:rPr lang="en-US" dirty="0" err="1"/>
              <a:t>prereq</a:t>
            </a:r>
            <a:r>
              <a:rPr lang="en-US" dirty="0"/>
              <a:t>.</a:t>
            </a:r>
          </a:p>
          <a:p>
            <a:pPr lvl="1"/>
            <a:r>
              <a:rPr lang="en-US" dirty="0"/>
              <a:t>All courses and ones that are </a:t>
            </a:r>
            <a:r>
              <a:rPr lang="en-US" dirty="0" err="1"/>
              <a:t>prereqs</a:t>
            </a:r>
            <a:endParaRPr lang="en-US" dirty="0"/>
          </a:p>
          <a:p>
            <a:pPr lvl="1"/>
            <a:r>
              <a:rPr lang="en-US" dirty="0"/>
              <a:t>Courses that do not have </a:t>
            </a:r>
            <a:r>
              <a:rPr lang="en-US" dirty="0" err="1"/>
              <a:t>prereqs</a:t>
            </a:r>
            <a:endParaRPr lang="en-US" dirty="0"/>
          </a:p>
          <a:p>
            <a:pPr lvl="1"/>
            <a:r>
              <a:rPr lang="en-US" dirty="0"/>
              <a:t>Etc. </a:t>
            </a:r>
          </a:p>
          <a:p>
            <a:r>
              <a:rPr lang="en-US" dirty="0"/>
              <a:t>See notebook with examples.</a:t>
            </a:r>
          </a:p>
        </p:txBody>
      </p:sp>
      <p:sp>
        <p:nvSpPr>
          <p:cNvPr id="3" name="Title 2">
            <a:extLst>
              <a:ext uri="{FF2B5EF4-FFF2-40B4-BE49-F238E27FC236}">
                <a16:creationId xmlns:a16="http://schemas.microsoft.com/office/drawing/2014/main" id="{200B5A3D-6C33-23FC-2778-6951DE1A1B87}"/>
              </a:ext>
            </a:extLst>
          </p:cNvPr>
          <p:cNvSpPr>
            <a:spLocks noGrp="1"/>
          </p:cNvSpPr>
          <p:nvPr>
            <p:ph type="title"/>
          </p:nvPr>
        </p:nvSpPr>
        <p:spPr/>
        <p:txBody>
          <a:bodyPr/>
          <a:lstStyle/>
          <a:p>
            <a:r>
              <a:rPr lang="en-US" dirty="0"/>
              <a:t>Do Some Joins</a:t>
            </a:r>
          </a:p>
        </p:txBody>
      </p:sp>
      <p:sp>
        <p:nvSpPr>
          <p:cNvPr id="4" name="Rounded Rectangle 3">
            <a:extLst>
              <a:ext uri="{FF2B5EF4-FFF2-40B4-BE49-F238E27FC236}">
                <a16:creationId xmlns:a16="http://schemas.microsoft.com/office/drawing/2014/main" id="{83E672B0-821B-0FE9-AE2E-1922F79E2B2E}"/>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418859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4495800" cy="4038600"/>
          </a:xfrm>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
        <p:nvSpPr>
          <p:cNvPr id="5" name="Rounded Rectangle 4">
            <a:extLst>
              <a:ext uri="{FF2B5EF4-FFF2-40B4-BE49-F238E27FC236}">
                <a16:creationId xmlns:a16="http://schemas.microsoft.com/office/drawing/2014/main" id="{7E4B1D7E-BE0F-B68E-2F28-B73F469A3079}"/>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3781499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8308788" cy="4038600"/>
          </a:xfrm>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Rounded Rectangle 3">
            <a:extLst>
              <a:ext uri="{FF2B5EF4-FFF2-40B4-BE49-F238E27FC236}">
                <a16:creationId xmlns:a16="http://schemas.microsoft.com/office/drawing/2014/main" id="{907F57BE-ACF8-C369-FFDA-35F0037F2863}"/>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287955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8308788" cy="4038600"/>
          </a:xfrm>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Rounded Rectangle 3">
            <a:extLst>
              <a:ext uri="{FF2B5EF4-FFF2-40B4-BE49-F238E27FC236}">
                <a16:creationId xmlns:a16="http://schemas.microsoft.com/office/drawing/2014/main" id="{D9DB170A-4616-C00F-4554-596DA4E8B7DE}"/>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338024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p:txBody>
          <a:bodyPr/>
          <a:lstStyle/>
          <a:p>
            <a:r>
              <a:rPr lang="en-US" dirty="0"/>
              <a:t>We will do more examples in lectures, HW assignments and exams.</a:t>
            </a:r>
          </a:p>
          <a:p>
            <a:r>
              <a:rPr lang="en-US" dirty="0"/>
              <a:t>The language </a:t>
            </a:r>
            <a:r>
              <a:rPr lang="en-US" i="1" dirty="0"/>
              <a:t>is interesting but</a:t>
            </a:r>
            <a:r>
              <a:rPr lang="en-US" dirty="0"/>
              <a:t> can be tedious and confusing.</a:t>
            </a:r>
          </a:p>
          <a:p>
            <a:r>
              <a:rPr lang="en-US" dirty="0"/>
              <a:t>Useful in some advanced scenarios:</a:t>
            </a:r>
          </a:p>
          <a:p>
            <a:pPr lvl="1"/>
            <a:r>
              <a:rPr lang="en-US" dirty="0"/>
              <a:t>Designing query languages for new databases and data models.</a:t>
            </a:r>
          </a:p>
          <a:p>
            <a:pPr lvl="1"/>
            <a:r>
              <a:rPr lang="en-US" dirty="0"/>
              <a:t>Understanding how DBMS implement query processing and optimization.</a:t>
            </a:r>
          </a:p>
          <a:p>
            <a:r>
              <a:rPr lang="en-US" dirty="0"/>
              <a:t>Also cover because it does come up in some advanced courses,</a:t>
            </a:r>
            <a:br>
              <a:rPr lang="en-US" dirty="0"/>
            </a:br>
            <a:r>
              <a:rPr lang="en-US" dirty="0"/>
              <a:t>and may come up in job interviews.</a:t>
            </a:r>
          </a:p>
          <a:p>
            <a:r>
              <a:rPr lang="en-US" dirty="0"/>
              <a:t>I give take home exams and homework assignments:</a:t>
            </a:r>
          </a:p>
          <a:p>
            <a:pPr lvl="1"/>
            <a:r>
              <a:rPr lang="en-US" dirty="0"/>
              <a:t>I cannot remember some of the more obscure operators.</a:t>
            </a:r>
          </a:p>
          <a:p>
            <a:pPr lvl="1"/>
            <a:r>
              <a:rPr lang="en-US" dirty="0"/>
              <a:t>You have to tinker with the expressions to get an answer.</a:t>
            </a:r>
          </a:p>
          <a:p>
            <a:pPr marL="457200" lvl="1" indent="0">
              <a:buNone/>
            </a:pPr>
            <a:endParaRPr lang="en-US" dirty="0"/>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
        <p:nvSpPr>
          <p:cNvPr id="4" name="Rounded Rectangle 3">
            <a:extLst>
              <a:ext uri="{FF2B5EF4-FFF2-40B4-BE49-F238E27FC236}">
                <a16:creationId xmlns:a16="http://schemas.microsoft.com/office/drawing/2014/main" id="{88628057-F394-6997-9938-71E6D081532E}"/>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41333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9598C-5F0E-CEE1-87A5-BC2DFE4AE79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430A862-49E5-D041-107A-7E3F2D1354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3CCC90F-85F2-F8A1-0D03-B0C4BCA7ADC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DCFC9E6A-B83F-E8D4-BF37-1D27715B22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A4B9CE8A-B67B-8127-72DA-F559E14CC9F8}"/>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a:t>
            </a:r>
            <a:br>
              <a:rPr lang="en-US" altLang="en-US" sz="2800" i="1" dirty="0">
                <a:solidFill>
                  <a:schemeClr val="bg1"/>
                </a:solidFill>
              </a:rPr>
            </a:br>
            <a:r>
              <a:rPr lang="en-US" altLang="en-US" sz="2800" i="1" dirty="0">
                <a:solidFill>
                  <a:schemeClr val="bg1"/>
                </a:solidFill>
              </a:rPr>
              <a:t>Rename</a:t>
            </a:r>
          </a:p>
        </p:txBody>
      </p:sp>
      <p:sp>
        <p:nvSpPr>
          <p:cNvPr id="8" name="TextBox 9">
            <a:extLst>
              <a:ext uri="{FF2B5EF4-FFF2-40B4-BE49-F238E27FC236}">
                <a16:creationId xmlns:a16="http://schemas.microsoft.com/office/drawing/2014/main" id="{508593CD-0463-BDFE-A9EC-675B0D0F660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290885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
        <p:nvSpPr>
          <p:cNvPr id="2" name="Rounded Rectangle 1">
            <a:extLst>
              <a:ext uri="{FF2B5EF4-FFF2-40B4-BE49-F238E27FC236}">
                <a16:creationId xmlns:a16="http://schemas.microsoft.com/office/drawing/2014/main" id="{FBF1CDA8-8EE0-7148-FA49-8F8517897535}"/>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09458113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NULL</a:t>
            </a:r>
          </a:p>
        </p:txBody>
      </p:sp>
      <p:sp>
        <p:nvSpPr>
          <p:cNvPr id="8" name="TextBox 9">
            <a:extLst>
              <a:ext uri="{FF2B5EF4-FFF2-40B4-BE49-F238E27FC236}">
                <a16:creationId xmlns:a16="http://schemas.microsoft.com/office/drawing/2014/main" id="{48E3EE5F-FC46-5414-1801-632ADE714B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56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Introduction: Status updates</a:t>
            </a:r>
          </a:p>
          <a:p>
            <a:endParaRPr lang="en-US" dirty="0"/>
          </a:p>
          <a:p>
            <a:r>
              <a:rPr lang="en-US" dirty="0"/>
              <a:t>ER (Diagram) Modeling – More Complex Scenarios</a:t>
            </a:r>
          </a:p>
          <a:p>
            <a:endParaRPr lang="en-US" dirty="0"/>
          </a:p>
          <a:p>
            <a:r>
              <a:rPr lang="en-US" dirty="0"/>
              <a:t>The Relational Model and Algebra Continued (Chapter 2) </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
        <p:nvSpPr>
          <p:cNvPr id="4" name="Rounded Rectangle 3">
            <a:extLst>
              <a:ext uri="{FF2B5EF4-FFF2-40B4-BE49-F238E27FC236}">
                <a16:creationId xmlns:a16="http://schemas.microsoft.com/office/drawing/2014/main" id="{F29BA801-0663-E8B9-6681-88219D2A9F0B}"/>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38515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3B8E-0E9A-5E56-438D-5E0E179F7A6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9A5E17-F824-C22B-DD73-85128DDA5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5B22F53C-4EE9-CB86-9A8C-2ADDB87084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937197A-6FD8-8D31-1154-65F5D2D36A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4336191-D9AE-54CA-4B3F-57CD07B47915}"/>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Practice with Modifications</a:t>
            </a:r>
          </a:p>
        </p:txBody>
      </p:sp>
      <p:sp>
        <p:nvSpPr>
          <p:cNvPr id="8" name="TextBox 9">
            <a:extLst>
              <a:ext uri="{FF2B5EF4-FFF2-40B4-BE49-F238E27FC236}">
                <a16:creationId xmlns:a16="http://schemas.microsoft.com/office/drawing/2014/main" id="{B7BFCA65-5676-2DE7-2B13-47E2FF3C915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4544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75" b="1" dirty="0">
                <a:solidFill>
                  <a:srgbClr val="000000"/>
                </a:solidFill>
              </a:rPr>
              <a:t>delete from </a:t>
            </a:r>
            <a:r>
              <a:rPr kumimoji="1" lang="en-US" altLang="en-US" sz="1275" i="1" dirty="0">
                <a:solidFill>
                  <a:srgbClr val="000000"/>
                </a:solidFill>
              </a:rPr>
              <a:t>instructor</a:t>
            </a:r>
          </a:p>
          <a:p>
            <a:pPr defTabSz="685800"/>
            <a:r>
              <a:rPr kumimoji="1" lang="en-US" altLang="en-US" sz="1275" b="1" dirty="0">
                <a:solidFill>
                  <a:srgbClr val="000000"/>
                </a:solidFill>
              </a:rPr>
              <a:t>where </a:t>
            </a:r>
            <a:r>
              <a:rPr kumimoji="1" lang="en-US" altLang="en-US" sz="1275" i="1" dirty="0">
                <a:solidFill>
                  <a:srgbClr val="000000"/>
                </a:solidFill>
              </a:rPr>
              <a:t>salary </a:t>
            </a:r>
            <a:r>
              <a:rPr kumimoji="1" lang="en-US" altLang="en-US" sz="1275" dirty="0">
                <a:solidFill>
                  <a:srgbClr val="000000"/>
                </a:solidFill>
              </a:rPr>
              <a:t>&lt; (</a:t>
            </a:r>
            <a:r>
              <a:rPr kumimoji="1" lang="en-US" altLang="en-US" sz="1275" b="1" dirty="0">
                <a:solidFill>
                  <a:srgbClr val="000000"/>
                </a:solidFill>
              </a:rPr>
              <a:t>select </a:t>
            </a:r>
            <a:r>
              <a:rPr kumimoji="1" lang="en-US" altLang="en-US" sz="1275" b="1" dirty="0" err="1">
                <a:solidFill>
                  <a:srgbClr val="000000"/>
                </a:solidFill>
              </a:rPr>
              <a:t>avg</a:t>
            </a:r>
            <a:r>
              <a:rPr kumimoji="1" lang="en-US" altLang="en-US" sz="1275" b="1" dirty="0">
                <a:solidFill>
                  <a:srgbClr val="000000"/>
                </a:solidFill>
              </a:rPr>
              <a:t> </a:t>
            </a:r>
            <a:r>
              <a:rPr kumimoji="1" lang="en-US" altLang="en-US" sz="1275" dirty="0">
                <a:solidFill>
                  <a:srgbClr val="000000"/>
                </a:solidFill>
              </a:rPr>
              <a:t>(</a:t>
            </a:r>
            <a:r>
              <a:rPr kumimoji="1" lang="en-US" altLang="en-US" sz="1275" i="1" dirty="0">
                <a:solidFill>
                  <a:srgbClr val="000000"/>
                </a:solidFill>
              </a:rPr>
              <a:t>salary</a:t>
            </a:r>
            <a:r>
              <a:rPr kumimoji="1" lang="en-US" altLang="en-US" sz="1275" dirty="0">
                <a:solidFill>
                  <a:srgbClr val="000000"/>
                </a:solidFill>
              </a:rPr>
              <a:t>) </a:t>
            </a:r>
          </a:p>
          <a:p>
            <a:pPr defTabSz="685800"/>
            <a:r>
              <a:rPr kumimoji="1" lang="en-US" altLang="en-US" sz="1275" b="1" dirty="0">
                <a:solidFill>
                  <a:srgbClr val="000000"/>
                </a:solidFill>
              </a:rPr>
              <a:t>                           from </a:t>
            </a:r>
            <a:r>
              <a:rPr kumimoji="1" lang="en-US" altLang="en-US" sz="1275" i="1" dirty="0">
                <a:solidFill>
                  <a:srgbClr val="000000"/>
                </a:solidFill>
              </a:rPr>
              <a:t>instructor</a:t>
            </a:r>
            <a:r>
              <a:rPr kumimoji="1" lang="en-US" altLang="en-US" sz="1275" dirty="0">
                <a:solidFill>
                  <a:srgbClr val="000000"/>
                </a:solidFill>
              </a:rPr>
              <a:t>);</a:t>
            </a:r>
          </a:p>
        </p:txBody>
      </p:sp>
    </p:spTree>
    <p:extLst>
      <p:ext uri="{BB962C8B-B14F-4D97-AF65-F5344CB8AC3E}">
        <p14:creationId xmlns:p14="http://schemas.microsoft.com/office/powerpoint/2010/main" val="413366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D85CF-4C41-A1E9-FFD3-DD12B5CCD3A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7D83B854-D042-B788-0879-544BBACDE2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D5451241-C5AE-A75C-CA99-F19AA52E54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B188338-181D-2877-C28E-11148EA7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0B1F2DE-0D16-16B9-2683-EC7691D3614A}"/>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Aggregate Functions</a:t>
            </a:r>
          </a:p>
        </p:txBody>
      </p:sp>
      <p:sp>
        <p:nvSpPr>
          <p:cNvPr id="8" name="TextBox 9">
            <a:extLst>
              <a:ext uri="{FF2B5EF4-FFF2-40B4-BE49-F238E27FC236}">
                <a16:creationId xmlns:a16="http://schemas.microsoft.com/office/drawing/2014/main" id="{D162BC94-08B4-D91C-5A1F-93A4C55AA6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30176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
        <p:nvSpPr>
          <p:cNvPr id="3" name="Rounded Rectangle 2">
            <a:extLst>
              <a:ext uri="{FF2B5EF4-FFF2-40B4-BE49-F238E27FC236}">
                <a16:creationId xmlns:a16="http://schemas.microsoft.com/office/drawing/2014/main" id="{45335145-9252-C2A2-C732-A18376E567C6}"/>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64540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97688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
        <p:nvSpPr>
          <p:cNvPr id="2" name="Rounded Rectangle 1">
            <a:extLst>
              <a:ext uri="{FF2B5EF4-FFF2-40B4-BE49-F238E27FC236}">
                <a16:creationId xmlns:a16="http://schemas.microsoft.com/office/drawing/2014/main" id="{ECCB36E3-8FAF-256B-463D-4F3731B5AF50}"/>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151437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
        <p:nvSpPr>
          <p:cNvPr id="2" name="Rounded Rectangle 1">
            <a:extLst>
              <a:ext uri="{FF2B5EF4-FFF2-40B4-BE49-F238E27FC236}">
                <a16:creationId xmlns:a16="http://schemas.microsoft.com/office/drawing/2014/main" id="{10147B7E-4891-A3C8-BBBC-1563C7F75EA4}"/>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894945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Rounded Rectangle 1">
            <a:extLst>
              <a:ext uri="{FF2B5EF4-FFF2-40B4-BE49-F238E27FC236}">
                <a16:creationId xmlns:a16="http://schemas.microsoft.com/office/drawing/2014/main" id="{5BF01CE5-2B62-E605-64A4-92F6E9866227}"/>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777281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
        <p:nvSpPr>
          <p:cNvPr id="2" name="Rounded Rectangle 1">
            <a:extLst>
              <a:ext uri="{FF2B5EF4-FFF2-40B4-BE49-F238E27FC236}">
                <a16:creationId xmlns:a16="http://schemas.microsoft.com/office/drawing/2014/main" id="{D5400377-AED4-078D-B5EE-8DBFBF2334AB}"/>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855857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
        <p:nvSpPr>
          <p:cNvPr id="2" name="Rounded Rectangle 1">
            <a:extLst>
              <a:ext uri="{FF2B5EF4-FFF2-40B4-BE49-F238E27FC236}">
                <a16:creationId xmlns:a16="http://schemas.microsoft.com/office/drawing/2014/main" id="{983F11C2-F915-4D02-B02E-9BA993CF7B0F}"/>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740320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0468-9792-F365-9FD8-F9F2BA113C4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4AEEFD8-6DDA-69C3-3129-1051246C78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648D381-74AF-DB90-0F2B-83F387E8042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FF08903-324C-C4B1-0895-7FAB20A9CE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A5413FC6-ECB5-2E57-2227-1200301A29E1}"/>
              </a:ext>
            </a:extLst>
          </p:cNvPr>
          <p:cNvSpPr txBox="1">
            <a:spLocks noChangeArrowheads="1"/>
          </p:cNvSpPr>
          <p:nvPr/>
        </p:nvSpPr>
        <p:spPr bwMode="auto">
          <a:xfrm>
            <a:off x="-457200" y="14287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 </a:t>
            </a:r>
            <a:r>
              <a:rPr lang="en-US" altLang="en-US" sz="2800" i="1" dirty="0">
                <a:solidFill>
                  <a:prstClr val="white"/>
                </a:solidFill>
              </a:rPr>
              <a:t>with JOINs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6E03DC9E-1A34-40D9-C1DE-2CC86D89AF4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7707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6147" name="Rectangle 3"/>
          <p:cNvSpPr>
            <a:spLocks noGrp="1" noChangeArrowheads="1"/>
          </p:cNvSpPr>
          <p:nvPr>
            <p:ph type="body" idx="1"/>
          </p:nvPr>
        </p:nvSpPr>
        <p:spPr>
          <a:xfrm>
            <a:off x="1719263" y="896134"/>
            <a:ext cx="5689153" cy="3411140"/>
          </a:xfrm>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
        <p:nvSpPr>
          <p:cNvPr id="3" name="Rounded Rectangle 2">
            <a:extLst>
              <a:ext uri="{FF2B5EF4-FFF2-40B4-BE49-F238E27FC236}">
                <a16:creationId xmlns:a16="http://schemas.microsoft.com/office/drawing/2014/main" id="{962A0525-2EB5-5976-0BA0-D4FA8599C910}"/>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786275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a:t>
            </a:r>
          </a:p>
        </p:txBody>
      </p:sp>
      <p:sp>
        <p:nvSpPr>
          <p:cNvPr id="7171" name="Rectangle 3"/>
          <p:cNvSpPr>
            <a:spLocks noGrp="1" noChangeArrowheads="1"/>
          </p:cNvSpPr>
          <p:nvPr>
            <p:ph type="body" idx="1"/>
          </p:nvPr>
        </p:nvSpPr>
        <p:spPr>
          <a:xfrm>
            <a:off x="1719264" y="809245"/>
            <a:ext cx="5735761" cy="3737372"/>
          </a:xfrm>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
        <p:nvSpPr>
          <p:cNvPr id="2" name="Rounded Rectangle 1">
            <a:extLst>
              <a:ext uri="{FF2B5EF4-FFF2-40B4-BE49-F238E27FC236}">
                <a16:creationId xmlns:a16="http://schemas.microsoft.com/office/drawing/2014/main" id="{6D5B5036-9A3C-F5AA-2687-6BCB63D0BC2B}"/>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25768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 (Cont.)</a:t>
            </a:r>
          </a:p>
        </p:txBody>
      </p:sp>
      <p:sp>
        <p:nvSpPr>
          <p:cNvPr id="7171" name="Rectangle 3"/>
          <p:cNvSpPr>
            <a:spLocks noGrp="1" noChangeArrowheads="1"/>
          </p:cNvSpPr>
          <p:nvPr>
            <p:ph type="body" idx="1"/>
          </p:nvPr>
        </p:nvSpPr>
        <p:spPr>
          <a:xfrm>
            <a:off x="1719263" y="918973"/>
            <a:ext cx="5729102" cy="2656332"/>
          </a:xfrm>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
        <p:nvSpPr>
          <p:cNvPr id="2" name="Rounded Rectangle 1">
            <a:extLst>
              <a:ext uri="{FF2B5EF4-FFF2-40B4-BE49-F238E27FC236}">
                <a16:creationId xmlns:a16="http://schemas.microsoft.com/office/drawing/2014/main" id="{249CDB61-92A1-1129-FE81-DCFF84E0167C}"/>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860460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
        <p:nvSpPr>
          <p:cNvPr id="2" name="Rounded Rectangle 1">
            <a:extLst>
              <a:ext uri="{FF2B5EF4-FFF2-40B4-BE49-F238E27FC236}">
                <a16:creationId xmlns:a16="http://schemas.microsoft.com/office/drawing/2014/main" id="{D49465DA-4DBF-9A6F-9076-1320044B33CC}"/>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21196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39F4CC-3BB6-5149-93C8-F5F5B7A59AA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BD304EC7-091C-D043-9814-E437265B341B}"/>
              </a:ext>
            </a:extLst>
          </p:cNvPr>
          <p:cNvSpPr>
            <a:spLocks noGrp="1"/>
          </p:cNvSpPr>
          <p:nvPr>
            <p:ph type="title"/>
          </p:nvPr>
        </p:nvSpPr>
        <p:spPr/>
        <p:txBody>
          <a:bodyPr/>
          <a:lstStyle/>
          <a:p>
            <a:r>
              <a:rPr lang="en-US" dirty="0"/>
              <a:t>Status Updates</a:t>
            </a:r>
          </a:p>
        </p:txBody>
      </p:sp>
    </p:spTree>
    <p:extLst>
      <p:ext uri="{BB962C8B-B14F-4D97-AF65-F5344CB8AC3E}">
        <p14:creationId xmlns:p14="http://schemas.microsoft.com/office/powerpoint/2010/main" val="1175001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689727" y="886811"/>
            <a:ext cx="3194759" cy="3843900"/>
          </a:xfrm>
          <a:prstGeom prst="rect">
            <a:avLst/>
          </a:prstGeom>
          <a:noFill/>
        </p:spPr>
      </p:pic>
      <p:sp>
        <p:nvSpPr>
          <p:cNvPr id="2" name="Rounded Rectangle 1">
            <a:extLst>
              <a:ext uri="{FF2B5EF4-FFF2-40B4-BE49-F238E27FC236}">
                <a16:creationId xmlns:a16="http://schemas.microsoft.com/office/drawing/2014/main" id="{CB874639-94AF-F459-EFE8-93240BAFA3F5}"/>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2569605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
        <p:nvSpPr>
          <p:cNvPr id="3" name="Rounded Rectangle 2">
            <a:extLst>
              <a:ext uri="{FF2B5EF4-FFF2-40B4-BE49-F238E27FC236}">
                <a16:creationId xmlns:a16="http://schemas.microsoft.com/office/drawing/2014/main" id="{A1394E05-DAFC-941B-0348-CB56763DCF0A}"/>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4158311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Dangerous in Natural Join</a:t>
            </a:r>
          </a:p>
        </p:txBody>
      </p:sp>
      <p:sp>
        <p:nvSpPr>
          <p:cNvPr id="7171" name="Rectangle 3"/>
          <p:cNvSpPr>
            <a:spLocks noGrp="1" noChangeArrowheads="1"/>
          </p:cNvSpPr>
          <p:nvPr>
            <p:ph type="body" idx="1"/>
          </p:nvPr>
        </p:nvSpPr>
        <p:spPr>
          <a:xfrm>
            <a:off x="1719263" y="827401"/>
            <a:ext cx="5751386" cy="3708024"/>
          </a:xfrm>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Tree>
    <p:extLst>
      <p:ext uri="{BB962C8B-B14F-4D97-AF65-F5344CB8AC3E}">
        <p14:creationId xmlns:p14="http://schemas.microsoft.com/office/powerpoint/2010/main" val="916243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38632"/>
            <a:ext cx="5809001" cy="2261185"/>
          </a:xfrm>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
        <p:nvSpPr>
          <p:cNvPr id="2" name="Rounded Rectangle 1">
            <a:extLst>
              <a:ext uri="{FF2B5EF4-FFF2-40B4-BE49-F238E27FC236}">
                <a16:creationId xmlns:a16="http://schemas.microsoft.com/office/drawing/2014/main" id="{CE881193-A6CC-2039-ED8D-0AD63359F426}"/>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3993291533"/>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5" y="820344"/>
            <a:ext cx="5715785" cy="3677840"/>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
        <p:nvSpPr>
          <p:cNvPr id="3" name="Rounded Rectangle 2">
            <a:extLst>
              <a:ext uri="{FF2B5EF4-FFF2-40B4-BE49-F238E27FC236}">
                <a16:creationId xmlns:a16="http://schemas.microsoft.com/office/drawing/2014/main" id="{EA2CFB76-20B7-80AB-BF37-C46ED64B3135}"/>
              </a:ext>
            </a:extLst>
          </p:cNvPr>
          <p:cNvSpPr/>
          <p:nvPr/>
        </p:nvSpPr>
        <p:spPr>
          <a:xfrm>
            <a:off x="6324600" y="742950"/>
            <a:ext cx="1219200" cy="6096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To Cover</a:t>
            </a:r>
          </a:p>
        </p:txBody>
      </p:sp>
    </p:spTree>
    <p:extLst>
      <p:ext uri="{BB962C8B-B14F-4D97-AF65-F5344CB8AC3E}">
        <p14:creationId xmlns:p14="http://schemas.microsoft.com/office/powerpoint/2010/main" val="857793740"/>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75710" cy="3513914"/>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
        <p:nvSpPr>
          <p:cNvPr id="2" name="Rounded Rectangle 1">
            <a:extLst>
              <a:ext uri="{FF2B5EF4-FFF2-40B4-BE49-F238E27FC236}">
                <a16:creationId xmlns:a16="http://schemas.microsoft.com/office/drawing/2014/main" id="{042D9A5D-F578-4C49-CDE7-FB8EA9C1B679}"/>
              </a:ext>
            </a:extLst>
          </p:cNvPr>
          <p:cNvSpPr/>
          <p:nvPr/>
        </p:nvSpPr>
        <p:spPr>
          <a:xfrm>
            <a:off x="6324600" y="742950"/>
            <a:ext cx="1219200" cy="6096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To</a:t>
            </a:r>
            <a:br>
              <a:rPr lang="en-US" dirty="0"/>
            </a:br>
            <a:r>
              <a:rPr lang="en-US" dirty="0"/>
              <a:t>Cover</a:t>
            </a:r>
          </a:p>
        </p:txBody>
      </p:sp>
    </p:spTree>
    <p:extLst>
      <p:ext uri="{BB962C8B-B14F-4D97-AF65-F5344CB8AC3E}">
        <p14:creationId xmlns:p14="http://schemas.microsoft.com/office/powerpoint/2010/main" val="3265873064"/>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
        <p:nvSpPr>
          <p:cNvPr id="2" name="Rounded Rectangle 1">
            <a:extLst>
              <a:ext uri="{FF2B5EF4-FFF2-40B4-BE49-F238E27FC236}">
                <a16:creationId xmlns:a16="http://schemas.microsoft.com/office/drawing/2014/main" id="{AC5ACA8A-1BFB-EDE3-EA3D-5EA357FFE7C8}"/>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Covered</a:t>
            </a:r>
          </a:p>
        </p:txBody>
      </p:sp>
    </p:spTree>
    <p:extLst>
      <p:ext uri="{BB962C8B-B14F-4D97-AF65-F5344CB8AC3E}">
        <p14:creationId xmlns:p14="http://schemas.microsoft.com/office/powerpoint/2010/main" val="1360344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42E53D-1FEF-DAA1-C2CA-7B29AE5710F3}"/>
              </a:ext>
            </a:extLst>
          </p:cNvPr>
          <p:cNvSpPr>
            <a:spLocks noGrp="1"/>
          </p:cNvSpPr>
          <p:nvPr>
            <p:ph type="title"/>
          </p:nvPr>
        </p:nvSpPr>
        <p:spPr/>
        <p:txBody>
          <a:bodyPr/>
          <a:lstStyle/>
          <a:p>
            <a:r>
              <a:rPr lang="en-US" dirty="0"/>
              <a:t>Examples in Notebook</a:t>
            </a:r>
          </a:p>
        </p:txBody>
      </p:sp>
      <p:sp>
        <p:nvSpPr>
          <p:cNvPr id="4" name="Rounded Rectangle 3">
            <a:extLst>
              <a:ext uri="{FF2B5EF4-FFF2-40B4-BE49-F238E27FC236}">
                <a16:creationId xmlns:a16="http://schemas.microsoft.com/office/drawing/2014/main" id="{A659D8C7-3210-E6D9-6485-59E3AF47F037}"/>
              </a:ext>
            </a:extLst>
          </p:cNvPr>
          <p:cNvSpPr/>
          <p:nvPr/>
        </p:nvSpPr>
        <p:spPr>
          <a:xfrm>
            <a:off x="762000" y="1352550"/>
            <a:ext cx="75438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1489580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Web Application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 Notebook</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71308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(Part 2)</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The End for Today</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0577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8930-5B07-73C0-40A8-4A6EB8370C4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015ADF28-2FF7-B3A8-DC27-1635C594CD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a:extLst>
              <a:ext uri="{FF2B5EF4-FFF2-40B4-BE49-F238E27FC236}">
                <a16:creationId xmlns:a16="http://schemas.microsoft.com/office/drawing/2014/main" id="{ACA0A0F9-AC7F-4FD1-4916-FA641BBDBB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EF39B249-F49D-586A-F12D-ADAB5C7528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EACAC96-5FF3-BC29-FEE9-1012863F6BD7}"/>
              </a:ext>
            </a:extLst>
          </p:cNvPr>
          <p:cNvSpPr txBox="1">
            <a:spLocks noChangeArrowheads="1"/>
          </p:cNvSpPr>
          <p:nvPr/>
        </p:nvSpPr>
        <p:spPr bwMode="auto">
          <a:xfrm>
            <a:off x="-18050" y="1384863"/>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More Complex Relationships</a:t>
            </a:r>
            <a:endParaRPr lang="en-US" altLang="en-US" i="1" dirty="0">
              <a:solidFill>
                <a:schemeClr val="bg1"/>
              </a:solidFill>
            </a:endParaRPr>
          </a:p>
        </p:txBody>
      </p:sp>
      <p:sp>
        <p:nvSpPr>
          <p:cNvPr id="8" name="TextBox 9">
            <a:extLst>
              <a:ext uri="{FF2B5EF4-FFF2-40B4-BE49-F238E27FC236}">
                <a16:creationId xmlns:a16="http://schemas.microsoft.com/office/drawing/2014/main" id="{1D178548-B741-D628-194C-161201E3032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03120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58046</TotalTime>
  <Words>5889</Words>
  <Application>Microsoft Macintosh PowerPoint</Application>
  <PresentationFormat>On-screen Show (16:9)</PresentationFormat>
  <Paragraphs>717</Paragraphs>
  <Slides>82</Slides>
  <Notes>54</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82</vt:i4>
      </vt:variant>
    </vt:vector>
  </HeadingPairs>
  <TitlesOfParts>
    <vt:vector size="103" baseType="lpstr">
      <vt:lpstr>ＭＳ Ｐゴシック</vt:lpstr>
      <vt:lpstr>Arial</vt:lpstr>
      <vt:lpstr>Calibri</vt:lpstr>
      <vt:lpstr>Cambria Math</vt:lpstr>
      <vt:lpstr>Century Gothic</vt:lpstr>
      <vt:lpstr>Helvetica</vt:lpstr>
      <vt:lpstr>Monotype Sorts</vt:lpstr>
      <vt:lpstr>Museo For Dell</vt:lpstr>
      <vt:lpstr>Roboto</vt:lpstr>
      <vt:lpstr>Symbol</vt:lpstr>
      <vt:lpstr>Times New Roman</vt:lpstr>
      <vt:lpstr>Webdings</vt:lpstr>
      <vt:lpstr>Wingdings</vt:lpstr>
      <vt:lpstr>Office Theme</vt:lpstr>
      <vt:lpstr>3_db-5-grey</vt:lpstr>
      <vt:lpstr>2_db-5-grey</vt:lpstr>
      <vt:lpstr>1_Office Theme</vt:lpstr>
      <vt:lpstr>2_Office Theme</vt:lpstr>
      <vt:lpstr>3_Office Theme</vt:lpstr>
      <vt:lpstr>4_db-5-grey</vt:lpstr>
      <vt:lpstr>5_db-5-grey</vt:lpstr>
      <vt:lpstr>PowerPoint Presentation</vt:lpstr>
      <vt:lpstr>PowerPoint Presentation</vt:lpstr>
      <vt:lpstr>PowerPoint Presentation</vt:lpstr>
      <vt:lpstr>PowerPoint Presentation</vt:lpstr>
      <vt:lpstr>Contents</vt:lpstr>
      <vt:lpstr>PowerPoint Presentation</vt:lpstr>
      <vt:lpstr>Status Updates</vt:lpstr>
      <vt:lpstr>PowerPoint Presentation</vt:lpstr>
      <vt:lpstr>PowerPoint Presentation</vt:lpstr>
      <vt:lpstr>Relationship Sets (Cont.)</vt:lpstr>
      <vt:lpstr>Schema Diagram for University Database</vt:lpstr>
      <vt:lpstr>Some Observations</vt:lpstr>
      <vt:lpstr>Associative Entity</vt:lpstr>
      <vt:lpstr>Associative Entity</vt:lpstr>
      <vt:lpstr>Relationship Sets with Attributes</vt:lpstr>
      <vt:lpstr>Roles</vt:lpstr>
      <vt:lpstr>Degree of a Relationship Set</vt:lpstr>
      <vt:lpstr>Non-binary Relationship Sets</vt:lpstr>
      <vt:lpstr>Mapping Cardinality Constraints</vt:lpstr>
      <vt:lpstr>PowerPoint Presentation</vt:lpstr>
      <vt:lpstr>Game of Thrones</vt:lpstr>
      <vt:lpstr>Game of Thrones</vt:lpstr>
      <vt:lpstr>Game of Thrones – Conceptual Model</vt:lpstr>
      <vt:lpstr>Game of Thrones – Conceptual Model</vt:lpstr>
      <vt:lpstr>PowerPoint Presentation</vt:lpstr>
      <vt:lpstr>PowerPoint Presentation</vt:lpstr>
      <vt:lpstr>The Assignment  Operation </vt:lpstr>
      <vt:lpstr>PowerPoint Presentation</vt:lpstr>
      <vt:lpstr>What are all those other Symbols?</vt:lpstr>
      <vt:lpstr>Some Terms</vt:lpstr>
      <vt:lpstr>Equivalent Queries</vt:lpstr>
      <vt:lpstr>Equivalent Queries</vt:lpstr>
      <vt:lpstr>What are all those other Symbols?</vt:lpstr>
      <vt:lpstr>Thinking about JOINs</vt:lpstr>
      <vt:lpstr>Do Some Joins</vt:lpstr>
      <vt:lpstr>Some Examples</vt:lpstr>
      <vt:lpstr>Some Examples</vt:lpstr>
      <vt:lpstr>Some Examples</vt:lpstr>
      <vt:lpstr>Relational Algebra</vt:lpstr>
      <vt:lpstr>PowerPoint Presentation</vt:lpstr>
      <vt:lpstr>PowerPoint Presentation</vt:lpstr>
      <vt:lpstr>The Rename Operation</vt:lpstr>
      <vt:lpstr>PowerPoint Presentation</vt:lpstr>
      <vt:lpstr>Codd’s 12 Rules</vt:lpstr>
      <vt:lpstr>Codd’s 12 Rules</vt:lpstr>
      <vt:lpstr>Codd’s 12 Rules</vt:lpstr>
      <vt:lpstr>NULL and Correct Answers</vt:lpstr>
      <vt:lpstr>Null Values</vt:lpstr>
      <vt:lpstr>Null Values (Cont.)</vt:lpstr>
      <vt:lpstr>PowerPoint Presentation</vt:lpstr>
      <vt:lpstr>Modification of the Database</vt:lpstr>
      <vt:lpstr>Deletion</vt:lpstr>
      <vt:lpstr>Deletion (Cont.)</vt:lpstr>
      <vt:lpstr>Insertion</vt:lpstr>
      <vt:lpstr>Insertion (Cont.)</vt:lpstr>
      <vt:lpstr>Updates</vt:lpstr>
      <vt:lpstr>Updates (Cont.)</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Examples in Notebook</vt:lpstr>
      <vt:lpstr>PowerPoint Presentation</vt:lpstr>
      <vt:lpstr>PowerPoint Presentation</vt:lpstr>
      <vt:lpstr>Projects</vt:lpstr>
      <vt:lpstr>Sample Projects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601</cp:revision>
  <cp:lastPrinted>2018-11-15T21:01:50Z</cp:lastPrinted>
  <dcterms:created xsi:type="dcterms:W3CDTF">2010-04-12T23:12:02Z</dcterms:created>
  <dcterms:modified xsi:type="dcterms:W3CDTF">2024-02-02T20:40:19Z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